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sldIdLst>
    <p:sldId id="256" r:id="rId2"/>
    <p:sldId id="267" r:id="rId3"/>
    <p:sldId id="257" r:id="rId4"/>
    <p:sldId id="260" r:id="rId5"/>
    <p:sldId id="258" r:id="rId6"/>
    <p:sldId id="259" r:id="rId7"/>
    <p:sldId id="261" r:id="rId8"/>
    <p:sldId id="262" r:id="rId9"/>
    <p:sldId id="263" r:id="rId10"/>
    <p:sldId id="264" r:id="rId11"/>
    <p:sldId id="265"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CE528E7-254B-4E00-8F47-7FA889A245F7}" type="datetimeFigureOut">
              <a:rPr lang="en-US" smtClean="0"/>
              <a:t>12/2/2018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E8F5078D-B628-48FF-B68A-CEA2364F6C4D}"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E528E7-254B-4E00-8F47-7FA889A245F7}"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5078D-B628-48FF-B68A-CEA2364F6C4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CE528E7-254B-4E00-8F47-7FA889A245F7}"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E8F5078D-B628-48FF-B68A-CEA2364F6C4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CE528E7-254B-4E00-8F47-7FA889A245F7}"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F5078D-B628-48FF-B68A-CEA2364F6C4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CE528E7-254B-4E00-8F47-7FA889A245F7}" type="datetimeFigureOut">
              <a:rPr lang="en-US" smtClean="0"/>
              <a:t>12/2/2018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F5078D-B628-48FF-B68A-CEA2364F6C4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CE528E7-254B-4E00-8F47-7FA889A245F7}" type="datetimeFigureOut">
              <a:rPr lang="en-US" smtClean="0"/>
              <a:t>12/2/2018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F5078D-B628-48FF-B68A-CEA2364F6C4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E528E7-254B-4E00-8F47-7FA889A245F7}" type="datetimeFigureOut">
              <a:rPr lang="en-US" smtClean="0"/>
              <a:t>12/2/2018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F5078D-B628-48FF-B68A-CEA2364F6C4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CE528E7-254B-4E00-8F47-7FA889A245F7}"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F5078D-B628-48FF-B68A-CEA2364F6C4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CE528E7-254B-4E00-8F47-7FA889A245F7}" type="datetimeFigureOut">
              <a:rPr lang="en-US" smtClean="0"/>
              <a:t>12/2/2018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F5078D-B628-48FF-B68A-CEA2364F6C4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E528E7-254B-4E00-8F47-7FA889A245F7}"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5078D-B628-48FF-B68A-CEA2364F6C4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E528E7-254B-4E00-8F47-7FA889A245F7}" type="datetimeFigureOut">
              <a:rPr lang="en-US" smtClean="0"/>
              <a:t>12/2/2018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F5078D-B628-48FF-B68A-CEA2364F6C4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CE528E7-254B-4E00-8F47-7FA889A245F7}" type="datetimeFigureOut">
              <a:rPr lang="en-US" smtClean="0"/>
              <a:t>12/2/2018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8F5078D-B628-48FF-B68A-CEA2364F6C4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Business Communication skills </a:t>
            </a:r>
            <a:endParaRPr lang="en-US" dirty="0"/>
          </a:p>
        </p:txBody>
      </p:sp>
      <p:sp>
        <p:nvSpPr>
          <p:cNvPr id="3" name="Subtitle 2"/>
          <p:cNvSpPr>
            <a:spLocks noGrp="1"/>
          </p:cNvSpPr>
          <p:nvPr>
            <p:ph type="subTitle" idx="1"/>
          </p:nvPr>
        </p:nvSpPr>
        <p:spPr>
          <a:xfrm>
            <a:off x="1371600" y="3276600"/>
            <a:ext cx="6400800" cy="2514600"/>
          </a:xfrm>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3810000"/>
            <a:ext cx="2466975" cy="1847850"/>
          </a:xfrm>
          <a:prstGeom prst="rect">
            <a:avLst/>
          </a:prstGeom>
        </p:spPr>
      </p:pic>
    </p:spTree>
    <p:extLst>
      <p:ext uri="{BB962C8B-B14F-4D97-AF65-F5344CB8AC3E}">
        <p14:creationId xmlns:p14="http://schemas.microsoft.com/office/powerpoint/2010/main" val="2373907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a:t>
            </a:r>
            <a:endParaRPr lang="en-US" dirty="0"/>
          </a:p>
        </p:txBody>
      </p:sp>
      <p:sp>
        <p:nvSpPr>
          <p:cNvPr id="3" name="Content Placeholder 2"/>
          <p:cNvSpPr>
            <a:spLocks noGrp="1"/>
          </p:cNvSpPr>
          <p:nvPr>
            <p:ph idx="1"/>
          </p:nvPr>
        </p:nvSpPr>
        <p:spPr/>
        <p:txBody>
          <a:bodyPr>
            <a:normAutofit lnSpcReduction="10000"/>
          </a:bodyPr>
          <a:lstStyle/>
          <a:p>
            <a:r>
              <a:rPr lang="en-US" dirty="0" smtClean="0"/>
              <a:t>Business communication</a:t>
            </a:r>
          </a:p>
          <a:p>
            <a:r>
              <a:rPr lang="en-US" dirty="0"/>
              <a:t> S</a:t>
            </a:r>
            <a:r>
              <a:rPr lang="en-US" dirty="0" smtClean="0"/>
              <a:t>ignificance of communication skills</a:t>
            </a:r>
          </a:p>
          <a:p>
            <a:r>
              <a:rPr lang="en-US" dirty="0"/>
              <a:t> E</a:t>
            </a:r>
            <a:r>
              <a:rPr lang="en-US" dirty="0" smtClean="0"/>
              <a:t>xample of communication skill</a:t>
            </a:r>
          </a:p>
          <a:p>
            <a:r>
              <a:rPr lang="en-US" dirty="0" smtClean="0"/>
              <a:t>Necessity of business communication skills</a:t>
            </a:r>
          </a:p>
          <a:p>
            <a:pPr lvl="1"/>
            <a:r>
              <a:rPr lang="en-US" dirty="0"/>
              <a:t>Valued in the workplace</a:t>
            </a:r>
          </a:p>
          <a:p>
            <a:pPr lvl="1"/>
            <a:r>
              <a:rPr lang="en-US" dirty="0"/>
              <a:t>They enhance career progression</a:t>
            </a:r>
          </a:p>
          <a:p>
            <a:pPr lvl="1"/>
            <a:r>
              <a:rPr lang="en-US" dirty="0"/>
              <a:t>They help in building</a:t>
            </a:r>
            <a:r>
              <a:rPr lang="en-US" b="1" dirty="0"/>
              <a:t> </a:t>
            </a:r>
            <a:r>
              <a:rPr lang="en-US" dirty="0"/>
              <a:t>better rapport with customers</a:t>
            </a:r>
          </a:p>
          <a:p>
            <a:pPr lvl="1"/>
            <a:r>
              <a:rPr lang="en-US" dirty="0"/>
              <a:t>They enhance professional </a:t>
            </a:r>
            <a:r>
              <a:rPr lang="en-US" dirty="0" smtClean="0"/>
              <a:t>image</a:t>
            </a:r>
          </a:p>
          <a:p>
            <a:r>
              <a:rPr lang="en-US" dirty="0" smtClean="0"/>
              <a:t>Conclusion</a:t>
            </a:r>
          </a:p>
          <a:p>
            <a:r>
              <a:rPr lang="en-US" dirty="0" smtClean="0"/>
              <a:t>References </a:t>
            </a:r>
            <a:endParaRPr lang="en-US" dirty="0"/>
          </a:p>
          <a:p>
            <a:pPr lvl="1"/>
            <a:endParaRPr lang="en-US" dirty="0" smtClean="0"/>
          </a:p>
          <a:p>
            <a:pPr lvl="1"/>
            <a:endParaRPr lang="en-US" dirty="0" smtClean="0"/>
          </a:p>
          <a:p>
            <a:endParaRPr lang="en-US" dirty="0" smtClean="0"/>
          </a:p>
          <a:p>
            <a:endParaRPr lang="en-US" dirty="0"/>
          </a:p>
        </p:txBody>
      </p:sp>
    </p:spTree>
    <p:extLst>
      <p:ext uri="{BB962C8B-B14F-4D97-AF65-F5344CB8AC3E}">
        <p14:creationId xmlns:p14="http://schemas.microsoft.com/office/powerpoint/2010/main" val="3980076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Business Communication </a:t>
            </a:r>
            <a:endParaRPr lang="en-US" dirty="0"/>
          </a:p>
        </p:txBody>
      </p:sp>
      <p:sp>
        <p:nvSpPr>
          <p:cNvPr id="3" name="Content Placeholder 2"/>
          <p:cNvSpPr>
            <a:spLocks noGrp="1"/>
          </p:cNvSpPr>
          <p:nvPr>
            <p:ph idx="1"/>
          </p:nvPr>
        </p:nvSpPr>
        <p:spPr/>
        <p:txBody>
          <a:bodyPr>
            <a:normAutofit/>
          </a:bodyPr>
          <a:lstStyle/>
          <a:p>
            <a:r>
              <a:rPr lang="en-US" sz="2400" dirty="0" smtClean="0"/>
              <a:t>Communication in business organizations is vital because that is how information is sent or received.</a:t>
            </a:r>
          </a:p>
          <a:p>
            <a:r>
              <a:rPr lang="en-US" sz="2400" dirty="0" smtClean="0"/>
              <a:t>Communication skills vary in business organizations, because they often depend on how a particular firm is structured.</a:t>
            </a:r>
          </a:p>
          <a:p>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3505200"/>
            <a:ext cx="5029200" cy="2743200"/>
          </a:xfrm>
          <a:prstGeom prst="rect">
            <a:avLst/>
          </a:prstGeom>
        </p:spPr>
      </p:pic>
    </p:spTree>
    <p:extLst>
      <p:ext uri="{BB962C8B-B14F-4D97-AF65-F5344CB8AC3E}">
        <p14:creationId xmlns:p14="http://schemas.microsoft.com/office/powerpoint/2010/main" val="620357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Significance of communication skills</a:t>
            </a:r>
            <a:endParaRPr lang="en-US" dirty="0"/>
          </a:p>
        </p:txBody>
      </p:sp>
      <p:sp>
        <p:nvSpPr>
          <p:cNvPr id="3" name="Content Placeholder 2"/>
          <p:cNvSpPr>
            <a:spLocks noGrp="1"/>
          </p:cNvSpPr>
          <p:nvPr>
            <p:ph idx="1"/>
          </p:nvPr>
        </p:nvSpPr>
        <p:spPr/>
        <p:txBody>
          <a:bodyPr>
            <a:normAutofit/>
          </a:bodyPr>
          <a:lstStyle/>
          <a:p>
            <a:r>
              <a:rPr lang="en-US" sz="2400" dirty="0" smtClean="0"/>
              <a:t>To convey a poised, clear and impactful message, one needs to be an engaging presenter with an ability to communicate with diverse personality varieties, using the fundamental communication skills such as questioning, listening and rapport building skills (</a:t>
            </a:r>
            <a:r>
              <a:rPr lang="en-US" sz="2400" dirty="0" err="1" smtClean="0"/>
              <a:t>Cenere</a:t>
            </a:r>
            <a:r>
              <a:rPr lang="en-US" sz="2400" dirty="0" smtClean="0"/>
              <a:t> et al. 2015). </a:t>
            </a:r>
            <a:endParaRPr lang="en-US" sz="2400" dirty="0"/>
          </a:p>
        </p:txBody>
      </p:sp>
    </p:spTree>
    <p:extLst>
      <p:ext uri="{BB962C8B-B14F-4D97-AF65-F5344CB8AC3E}">
        <p14:creationId xmlns:p14="http://schemas.microsoft.com/office/powerpoint/2010/main" val="3473001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of business communication skill</a:t>
            </a:r>
            <a:endParaRPr lang="en-US" dirty="0"/>
          </a:p>
        </p:txBody>
      </p:sp>
      <p:sp>
        <p:nvSpPr>
          <p:cNvPr id="3" name="Content Placeholder 2"/>
          <p:cNvSpPr>
            <a:spLocks noGrp="1"/>
          </p:cNvSpPr>
          <p:nvPr>
            <p:ph idx="1"/>
          </p:nvPr>
        </p:nvSpPr>
        <p:spPr/>
        <p:txBody>
          <a:bodyPr>
            <a:normAutofit/>
          </a:bodyPr>
          <a:lstStyle/>
          <a:p>
            <a:pPr>
              <a:lnSpc>
                <a:spcPct val="90000"/>
              </a:lnSpc>
            </a:pPr>
            <a:r>
              <a:rPr lang="en-US" b="1" dirty="0" smtClean="0"/>
              <a:t>Listening: </a:t>
            </a:r>
            <a:r>
              <a:rPr lang="en-US" dirty="0"/>
              <a:t>knowing when to pause and allow the other person to converse is a substantial </a:t>
            </a:r>
            <a:r>
              <a:rPr lang="en-US" dirty="0" smtClean="0"/>
              <a:t>skill.</a:t>
            </a:r>
          </a:p>
          <a:p>
            <a:pPr lvl="1">
              <a:buFont typeface="Wingdings" pitchFamily="2" charset="2"/>
              <a:buChar char="Ø"/>
            </a:pPr>
            <a:r>
              <a:rPr lang="en-US" dirty="0" smtClean="0"/>
              <a:t>Listening enables </a:t>
            </a:r>
            <a:r>
              <a:rPr lang="en-US" dirty="0" smtClean="0"/>
              <a:t> personnel to:</a:t>
            </a:r>
          </a:p>
          <a:p>
            <a:pPr lvl="2">
              <a:buFont typeface="Wingdings" pitchFamily="2" charset="2"/>
              <a:buChar char="Ø"/>
            </a:pPr>
            <a:r>
              <a:rPr lang="en-US" dirty="0" smtClean="0"/>
              <a:t> show </a:t>
            </a:r>
            <a:r>
              <a:rPr lang="en-US" dirty="0"/>
              <a:t>interest in what </a:t>
            </a:r>
            <a:r>
              <a:rPr lang="en-US" dirty="0" smtClean="0"/>
              <a:t>others </a:t>
            </a:r>
            <a:r>
              <a:rPr lang="en-US" dirty="0"/>
              <a:t>say</a:t>
            </a:r>
          </a:p>
          <a:p>
            <a:pPr lvl="2">
              <a:buFont typeface="Wingdings" pitchFamily="2" charset="2"/>
              <a:buChar char="Ø"/>
            </a:pPr>
            <a:r>
              <a:rPr lang="en-US" dirty="0" smtClean="0"/>
              <a:t>Deal </a:t>
            </a:r>
            <a:r>
              <a:rPr lang="en-US" dirty="0"/>
              <a:t>with telephone conversations appropriately</a:t>
            </a:r>
          </a:p>
          <a:p>
            <a:pPr lvl="2">
              <a:buFont typeface="Wingdings" pitchFamily="2" charset="2"/>
              <a:buChar char="Ø"/>
            </a:pPr>
            <a:r>
              <a:rPr lang="en-US" dirty="0" smtClean="0"/>
              <a:t>encourage </a:t>
            </a:r>
            <a:r>
              <a:rPr lang="en-US" dirty="0"/>
              <a:t>interest and interaction from others in your </a:t>
            </a:r>
            <a:r>
              <a:rPr lang="en-US" dirty="0" smtClean="0"/>
              <a:t>team</a:t>
            </a:r>
          </a:p>
          <a:p>
            <a:pPr lvl="2">
              <a:buFont typeface="Wingdings" pitchFamily="2" charset="2"/>
              <a:buChar char="Ø"/>
            </a:pPr>
            <a:r>
              <a:rPr lang="en-US" dirty="0" smtClean="0"/>
              <a:t>Express </a:t>
            </a:r>
            <a:r>
              <a:rPr lang="en-US" dirty="0"/>
              <a:t>an opinion or asking a question clearly</a:t>
            </a:r>
          </a:p>
          <a:p>
            <a:pPr lvl="2">
              <a:buFont typeface="Wingdings" pitchFamily="2" charset="2"/>
              <a:buChar char="Ø"/>
            </a:pPr>
            <a:r>
              <a:rPr lang="en-US" dirty="0" smtClean="0"/>
              <a:t> persuade other employees or subordinates</a:t>
            </a:r>
            <a:endParaRPr lang="en-US" dirty="0"/>
          </a:p>
          <a:p>
            <a:pPr>
              <a:lnSpc>
                <a:spcPct val="90000"/>
              </a:lnSpc>
            </a:pPr>
            <a:endParaRPr lang="en-US" b="1" dirty="0" smtClean="0"/>
          </a:p>
          <a:p>
            <a:pPr>
              <a:lnSpc>
                <a:spcPct val="90000"/>
              </a:lnSpc>
            </a:pPr>
            <a:endParaRPr lang="en-US" b="1"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2279877"/>
            <a:ext cx="2143125" cy="1990725"/>
          </a:xfrm>
          <a:prstGeom prst="rect">
            <a:avLst/>
          </a:prstGeom>
        </p:spPr>
      </p:pic>
    </p:spTree>
    <p:extLst>
      <p:ext uri="{BB962C8B-B14F-4D97-AF65-F5344CB8AC3E}">
        <p14:creationId xmlns:p14="http://schemas.microsoft.com/office/powerpoint/2010/main" val="1246450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business communication skills are  </a:t>
            </a:r>
            <a:br>
              <a:rPr lang="en-US" dirty="0" smtClean="0"/>
            </a:br>
            <a:r>
              <a:rPr lang="en-US" dirty="0" smtClean="0"/>
              <a:t>a necessity </a:t>
            </a:r>
            <a:endParaRPr lang="en-US" dirty="0"/>
          </a:p>
        </p:txBody>
      </p:sp>
      <p:sp>
        <p:nvSpPr>
          <p:cNvPr id="3" name="Content Placeholder 2"/>
          <p:cNvSpPr>
            <a:spLocks noGrp="1"/>
          </p:cNvSpPr>
          <p:nvPr>
            <p:ph idx="1"/>
          </p:nvPr>
        </p:nvSpPr>
        <p:spPr/>
        <p:txBody>
          <a:bodyPr/>
          <a:lstStyle/>
          <a:p>
            <a:r>
              <a:rPr lang="en-US" dirty="0"/>
              <a:t>Valued in the workplace</a:t>
            </a:r>
          </a:p>
          <a:p>
            <a:r>
              <a:rPr lang="en-US" dirty="0" smtClean="0"/>
              <a:t>They enhance </a:t>
            </a:r>
            <a:r>
              <a:rPr lang="en-US" dirty="0"/>
              <a:t>career </a:t>
            </a:r>
            <a:r>
              <a:rPr lang="en-US" dirty="0" smtClean="0"/>
              <a:t>progression</a:t>
            </a:r>
          </a:p>
          <a:p>
            <a:r>
              <a:rPr lang="en-US" dirty="0" smtClean="0"/>
              <a:t>They help in building</a:t>
            </a:r>
            <a:r>
              <a:rPr lang="en-US" b="1" dirty="0" smtClean="0"/>
              <a:t> </a:t>
            </a:r>
            <a:r>
              <a:rPr lang="en-US" dirty="0" smtClean="0"/>
              <a:t>better </a:t>
            </a:r>
            <a:r>
              <a:rPr lang="en-US" dirty="0"/>
              <a:t>rapport with customers</a:t>
            </a:r>
          </a:p>
          <a:p>
            <a:r>
              <a:rPr lang="en-US" dirty="0" smtClean="0"/>
              <a:t>They enhance </a:t>
            </a:r>
            <a:r>
              <a:rPr lang="en-US" dirty="0"/>
              <a:t>professional image</a:t>
            </a:r>
          </a:p>
          <a:p>
            <a:pPr marL="0" indent="0">
              <a:buNone/>
            </a:pPr>
            <a:endParaRPr lang="en-US" dirty="0"/>
          </a:p>
        </p:txBody>
      </p:sp>
    </p:spTree>
    <p:extLst>
      <p:ext uri="{BB962C8B-B14F-4D97-AF65-F5344CB8AC3E}">
        <p14:creationId xmlns:p14="http://schemas.microsoft.com/office/powerpoint/2010/main" val="4026859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Valued in the workplace </a:t>
            </a:r>
            <a:endParaRPr lang="en-US" dirty="0"/>
          </a:p>
        </p:txBody>
      </p:sp>
      <p:sp>
        <p:nvSpPr>
          <p:cNvPr id="3" name="Content Placeholder 2"/>
          <p:cNvSpPr>
            <a:spLocks noGrp="1"/>
          </p:cNvSpPr>
          <p:nvPr>
            <p:ph idx="1"/>
          </p:nvPr>
        </p:nvSpPr>
        <p:spPr/>
        <p:txBody>
          <a:bodyPr>
            <a:normAutofit/>
          </a:bodyPr>
          <a:lstStyle/>
          <a:p>
            <a:r>
              <a:rPr lang="en-US" sz="2400" dirty="0" smtClean="0"/>
              <a:t>The skill of listening </a:t>
            </a:r>
            <a:r>
              <a:rPr lang="en-US" sz="2400" dirty="0"/>
              <a:t>prudently, </a:t>
            </a:r>
            <a:r>
              <a:rPr lang="en-US" sz="2400" dirty="0" smtClean="0"/>
              <a:t>speaking </a:t>
            </a:r>
            <a:r>
              <a:rPr lang="en-US" sz="2400" dirty="0"/>
              <a:t>with audacity and </a:t>
            </a:r>
            <a:r>
              <a:rPr lang="en-US" sz="2400" dirty="0" smtClean="0"/>
              <a:t>learning </a:t>
            </a:r>
            <a:r>
              <a:rPr lang="en-US" sz="2400" dirty="0"/>
              <a:t>turn taking is valuable in any </a:t>
            </a:r>
            <a:r>
              <a:rPr lang="en-US" sz="2400" dirty="0" smtClean="0"/>
              <a:t>organization as it enables </a:t>
            </a:r>
            <a:r>
              <a:rPr lang="en-US" sz="2400" dirty="0" smtClean="0">
                <a:effectLst/>
              </a:rPr>
              <a:t>workers to express an opinion and ask for clarifications clearly (</a:t>
            </a:r>
            <a:r>
              <a:rPr lang="en-US" sz="2400" dirty="0" smtClean="0"/>
              <a:t>Mishra et al. 2014)</a:t>
            </a:r>
            <a:r>
              <a:rPr lang="en-US" sz="2400" dirty="0" smtClean="0">
                <a:effectLst/>
              </a:rPr>
              <a:t>.</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3124200"/>
            <a:ext cx="4495800" cy="2638425"/>
          </a:xfrm>
          <a:prstGeom prst="rect">
            <a:avLst/>
          </a:prstGeom>
        </p:spPr>
      </p:pic>
    </p:spTree>
    <p:extLst>
      <p:ext uri="{BB962C8B-B14F-4D97-AF65-F5344CB8AC3E}">
        <p14:creationId xmlns:p14="http://schemas.microsoft.com/office/powerpoint/2010/main" val="1802811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Enhancing Career Progression</a:t>
            </a:r>
            <a:endParaRPr lang="en-US" dirty="0"/>
          </a:p>
        </p:txBody>
      </p:sp>
      <p:sp>
        <p:nvSpPr>
          <p:cNvPr id="3" name="Content Placeholder 2"/>
          <p:cNvSpPr>
            <a:spLocks noGrp="1"/>
          </p:cNvSpPr>
          <p:nvPr>
            <p:ph idx="1"/>
          </p:nvPr>
        </p:nvSpPr>
        <p:spPr>
          <a:xfrm>
            <a:off x="457200" y="1600200"/>
            <a:ext cx="8305800" cy="4768564"/>
          </a:xfrm>
        </p:spPr>
        <p:txBody>
          <a:bodyPr>
            <a:normAutofit/>
          </a:bodyPr>
          <a:lstStyle/>
          <a:p>
            <a:r>
              <a:rPr lang="en-US" sz="2400" dirty="0" smtClean="0"/>
              <a:t> </a:t>
            </a:r>
            <a:r>
              <a:rPr lang="en-US" sz="2400" dirty="0"/>
              <a:t>G</a:t>
            </a:r>
            <a:r>
              <a:rPr lang="en-US" sz="2400" dirty="0" smtClean="0"/>
              <a:t>ood business communication skills </a:t>
            </a:r>
            <a:r>
              <a:rPr lang="en-US" sz="2400" dirty="0"/>
              <a:t>e</a:t>
            </a:r>
            <a:r>
              <a:rPr lang="en-US" sz="2400" dirty="0" smtClean="0"/>
              <a:t>nable employees and managers to a</a:t>
            </a:r>
            <a:r>
              <a:rPr lang="en-US" sz="2400" dirty="0" smtClean="0"/>
              <a:t>chieve </a:t>
            </a:r>
            <a:r>
              <a:rPr lang="en-US" sz="2400" dirty="0"/>
              <a:t>co-operation and effective </a:t>
            </a:r>
            <a:r>
              <a:rPr lang="en-US" sz="2400" dirty="0" smtClean="0"/>
              <a:t>teamwork, as they can effectively request for information</a:t>
            </a:r>
            <a:r>
              <a:rPr lang="en-US" sz="2400" dirty="0"/>
              <a:t>, provide instructions, discuss problems, work in teams, or interact with colleagues and </a:t>
            </a:r>
            <a:r>
              <a:rPr lang="en-US" sz="2400" dirty="0" smtClean="0"/>
              <a:t>clients (</a:t>
            </a:r>
            <a:r>
              <a:rPr lang="en-US" sz="2400" dirty="0" smtClean="0"/>
              <a:t>Chiang &amp; </a:t>
            </a:r>
            <a:r>
              <a:rPr lang="en-US" sz="2400" dirty="0" err="1" smtClean="0"/>
              <a:t>Suen</a:t>
            </a:r>
            <a:r>
              <a:rPr lang="en-US" sz="2400" dirty="0" smtClean="0"/>
              <a:t>, 2015)</a:t>
            </a:r>
            <a:r>
              <a:rPr lang="en-US" sz="2400" dirty="0" smtClean="0"/>
              <a:t>.</a:t>
            </a:r>
          </a:p>
          <a:p>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3733800"/>
            <a:ext cx="4267200" cy="2438400"/>
          </a:xfrm>
          <a:prstGeom prst="rect">
            <a:avLst/>
          </a:prstGeom>
        </p:spPr>
      </p:pic>
    </p:spTree>
    <p:extLst>
      <p:ext uri="{BB962C8B-B14F-4D97-AF65-F5344CB8AC3E}">
        <p14:creationId xmlns:p14="http://schemas.microsoft.com/office/powerpoint/2010/main" val="2324267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Building better Rapport with Customers</a:t>
            </a:r>
            <a:endParaRPr lang="en-US" dirty="0"/>
          </a:p>
        </p:txBody>
      </p:sp>
      <p:sp>
        <p:nvSpPr>
          <p:cNvPr id="3" name="Content Placeholder 2"/>
          <p:cNvSpPr>
            <a:spLocks noGrp="1"/>
          </p:cNvSpPr>
          <p:nvPr>
            <p:ph idx="1"/>
          </p:nvPr>
        </p:nvSpPr>
        <p:spPr/>
        <p:txBody>
          <a:bodyPr>
            <a:normAutofit/>
          </a:bodyPr>
          <a:lstStyle/>
          <a:p>
            <a:r>
              <a:rPr lang="en-US" sz="2400" dirty="0" smtClean="0"/>
              <a:t>Effective </a:t>
            </a:r>
            <a:r>
              <a:rPr lang="en-US" sz="2400" dirty="0"/>
              <a:t>business communication skills can aid the organization personnel to make contact with the customer and have a meaningful engagement either over the phone or face to </a:t>
            </a:r>
            <a:r>
              <a:rPr lang="en-US" sz="2400" dirty="0" smtClean="0"/>
              <a:t>face (</a:t>
            </a:r>
            <a:r>
              <a:rPr lang="en-US" sz="2400" dirty="0" err="1" smtClean="0"/>
              <a:t>Pabel</a:t>
            </a:r>
            <a:r>
              <a:rPr lang="en-US" sz="2400" dirty="0"/>
              <a:t> </a:t>
            </a:r>
            <a:r>
              <a:rPr lang="en-US" sz="2400" dirty="0" smtClean="0"/>
              <a:t>&amp; Pearce, 2018)</a:t>
            </a:r>
            <a:r>
              <a:rPr lang="en-US" sz="2400" dirty="0" smtClean="0"/>
              <a:t>.</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3086100"/>
            <a:ext cx="3733800" cy="2552700"/>
          </a:xfrm>
          <a:prstGeom prst="rect">
            <a:avLst/>
          </a:prstGeom>
        </p:spPr>
      </p:pic>
    </p:spTree>
    <p:extLst>
      <p:ext uri="{BB962C8B-B14F-4D97-AF65-F5344CB8AC3E}">
        <p14:creationId xmlns:p14="http://schemas.microsoft.com/office/powerpoint/2010/main" val="2246283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Enhancing</a:t>
            </a:r>
            <a:r>
              <a:rPr lang="en-US" b="1" dirty="0" smtClean="0"/>
              <a:t> </a:t>
            </a:r>
            <a:r>
              <a:rPr lang="en-US" dirty="0"/>
              <a:t>an employee or manager’s professional image</a:t>
            </a:r>
          </a:p>
        </p:txBody>
      </p:sp>
      <p:sp>
        <p:nvSpPr>
          <p:cNvPr id="3" name="Content Placeholder 2"/>
          <p:cNvSpPr>
            <a:spLocks noGrp="1"/>
          </p:cNvSpPr>
          <p:nvPr>
            <p:ph idx="1"/>
          </p:nvPr>
        </p:nvSpPr>
        <p:spPr/>
        <p:txBody>
          <a:bodyPr>
            <a:normAutofit/>
          </a:bodyPr>
          <a:lstStyle/>
          <a:p>
            <a:r>
              <a:rPr lang="en-US" sz="2400" dirty="0" smtClean="0"/>
              <a:t>Through communicating </a:t>
            </a:r>
            <a:r>
              <a:rPr lang="en-US" sz="2400" dirty="0"/>
              <a:t>effectively in speech and </a:t>
            </a:r>
            <a:r>
              <a:rPr lang="en-US" sz="2400" dirty="0" smtClean="0"/>
              <a:t>in written </a:t>
            </a:r>
            <a:r>
              <a:rPr lang="en-US" sz="2400" dirty="0"/>
              <a:t>form, an employer can gauge a potential </a:t>
            </a:r>
            <a:r>
              <a:rPr lang="en-US" sz="2400" dirty="0" smtClean="0"/>
              <a:t>employees success (</a:t>
            </a:r>
            <a:r>
              <a:rPr lang="en-US" sz="2400" dirty="0" smtClean="0"/>
              <a:t>McMurray et al 2016)</a:t>
            </a:r>
            <a:r>
              <a:rPr lang="en-US" sz="2400" dirty="0" smtClean="0"/>
              <a:t>. As such, </a:t>
            </a:r>
            <a:r>
              <a:rPr lang="en-US" sz="2400" dirty="0"/>
              <a:t>conveying a positive image reflects </a:t>
            </a:r>
            <a:r>
              <a:rPr lang="en-US" sz="2400" dirty="0" smtClean="0"/>
              <a:t>an employee’s ability </a:t>
            </a:r>
            <a:r>
              <a:rPr lang="en-US" sz="2400" dirty="0"/>
              <a:t>in handling </a:t>
            </a:r>
            <a:r>
              <a:rPr lang="en-US" sz="2400" dirty="0" smtClean="0"/>
              <a:t>tasks.</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3505200"/>
            <a:ext cx="4172630" cy="3048000"/>
          </a:xfrm>
          <a:prstGeom prst="rect">
            <a:avLst/>
          </a:prstGeom>
        </p:spPr>
      </p:pic>
    </p:spTree>
    <p:extLst>
      <p:ext uri="{BB962C8B-B14F-4D97-AF65-F5344CB8AC3E}">
        <p14:creationId xmlns:p14="http://schemas.microsoft.com/office/powerpoint/2010/main" val="2544777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The significance </a:t>
            </a:r>
            <a:r>
              <a:rPr lang="en-US" dirty="0"/>
              <a:t>of business communication </a:t>
            </a:r>
            <a:r>
              <a:rPr lang="en-US" dirty="0" smtClean="0"/>
              <a:t>skills cannot </a:t>
            </a:r>
            <a:r>
              <a:rPr lang="en-US" dirty="0"/>
              <a:t>be </a:t>
            </a:r>
            <a:r>
              <a:rPr lang="en-US" dirty="0" smtClean="0"/>
              <a:t>ignored.</a:t>
            </a:r>
            <a:r>
              <a:rPr lang="en-US" dirty="0"/>
              <a:t> </a:t>
            </a:r>
            <a:r>
              <a:rPr lang="en-US" dirty="0" smtClean="0"/>
              <a:t>Effective application and integration of business communication skills </a:t>
            </a:r>
            <a:r>
              <a:rPr lang="en-US" dirty="0"/>
              <a:t>can create </a:t>
            </a:r>
            <a:r>
              <a:rPr lang="en-US" dirty="0" smtClean="0"/>
              <a:t>opportunities for </a:t>
            </a:r>
            <a:r>
              <a:rPr lang="en-US" dirty="0"/>
              <a:t>i</a:t>
            </a:r>
            <a:r>
              <a:rPr lang="en-US" dirty="0" smtClean="0"/>
              <a:t>nteracting </a:t>
            </a:r>
            <a:r>
              <a:rPr lang="en-US" dirty="0"/>
              <a:t>in a more constructive and productive </a:t>
            </a:r>
            <a:r>
              <a:rPr lang="en-US" dirty="0" smtClean="0"/>
              <a:t>way, ultimately </a:t>
            </a:r>
            <a:r>
              <a:rPr lang="en-US" dirty="0"/>
              <a:t>making the </a:t>
            </a:r>
            <a:r>
              <a:rPr lang="en-US" dirty="0" smtClean="0"/>
              <a:t>place of work </a:t>
            </a:r>
            <a:r>
              <a:rPr lang="en-US" dirty="0"/>
              <a:t>a positive and </a:t>
            </a:r>
            <a:r>
              <a:rPr lang="en-US" dirty="0" smtClean="0"/>
              <a:t>flourishing environ. </a:t>
            </a:r>
            <a:endParaRPr lang="en-US" dirty="0"/>
          </a:p>
        </p:txBody>
      </p:sp>
    </p:spTree>
    <p:extLst>
      <p:ext uri="{BB962C8B-B14F-4D97-AF65-F5344CB8AC3E}">
        <p14:creationId xmlns:p14="http://schemas.microsoft.com/office/powerpoint/2010/main" val="3650300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92500" lnSpcReduction="20000"/>
          </a:bodyPr>
          <a:lstStyle/>
          <a:p>
            <a:r>
              <a:rPr lang="en-US" sz="2400" dirty="0" err="1"/>
              <a:t>Cenere</a:t>
            </a:r>
            <a:r>
              <a:rPr lang="en-US" sz="2400" dirty="0"/>
              <a:t>, P., Gill, R., Lawson, C., &amp; Lewis, M. (2015). </a:t>
            </a:r>
            <a:r>
              <a:rPr lang="en-US" sz="2400" i="1" dirty="0"/>
              <a:t>Communication Skills for Business Professionals 7</a:t>
            </a:r>
            <a:r>
              <a:rPr lang="en-US" sz="2400" dirty="0"/>
              <a:t>. Cambridge University Press</a:t>
            </a:r>
            <a:r>
              <a:rPr lang="en-US" sz="2400" dirty="0" smtClean="0"/>
              <a:t>.</a:t>
            </a:r>
          </a:p>
          <a:p>
            <a:r>
              <a:rPr lang="en-US" sz="2400" dirty="0"/>
              <a:t>McMurray, S., Dutton, M., </a:t>
            </a:r>
            <a:r>
              <a:rPr lang="en-US" sz="2400" dirty="0" err="1"/>
              <a:t>McQuaid</a:t>
            </a:r>
            <a:r>
              <a:rPr lang="en-US" sz="2400" dirty="0"/>
              <a:t>, R., &amp; Richard, A. (2016). Employer demands from business graduates. </a:t>
            </a:r>
            <a:r>
              <a:rPr lang="en-US" sz="2400" i="1" dirty="0"/>
              <a:t>Education+ Training</a:t>
            </a:r>
            <a:r>
              <a:rPr lang="en-US" sz="2400" dirty="0"/>
              <a:t>, </a:t>
            </a:r>
            <a:r>
              <a:rPr lang="en-US" sz="2400" i="1" dirty="0"/>
              <a:t>58</a:t>
            </a:r>
            <a:r>
              <a:rPr lang="en-US" sz="2400" dirty="0"/>
              <a:t>(1), 112-132</a:t>
            </a:r>
            <a:r>
              <a:rPr lang="en-US" sz="2400" dirty="0" smtClean="0"/>
              <a:t>.</a:t>
            </a:r>
          </a:p>
          <a:p>
            <a:r>
              <a:rPr lang="en-US" sz="2400" dirty="0"/>
              <a:t>Mishra, K., Boynton, L., &amp; Mishra, A. (2014). Driving employee engagement: The expanded role of internal communications. </a:t>
            </a:r>
            <a:r>
              <a:rPr lang="en-US" sz="2400" i="1" dirty="0"/>
              <a:t>International Journal of Business Communication</a:t>
            </a:r>
            <a:r>
              <a:rPr lang="en-US" sz="2400" dirty="0"/>
              <a:t>, </a:t>
            </a:r>
            <a:r>
              <a:rPr lang="en-US" sz="2400" i="1" dirty="0"/>
              <a:t>51</a:t>
            </a:r>
            <a:r>
              <a:rPr lang="en-US" sz="2400" dirty="0"/>
              <a:t>(2), 183-202</a:t>
            </a:r>
            <a:r>
              <a:rPr lang="en-US" sz="2400" dirty="0" smtClean="0"/>
              <a:t>.</a:t>
            </a:r>
          </a:p>
          <a:p>
            <a:r>
              <a:rPr lang="en-US" sz="2400" dirty="0"/>
              <a:t>Chiang, J. K. H., &amp; </a:t>
            </a:r>
            <a:r>
              <a:rPr lang="en-US" sz="2400" dirty="0" err="1"/>
              <a:t>Suen</a:t>
            </a:r>
            <a:r>
              <a:rPr lang="en-US" sz="2400" dirty="0"/>
              <a:t>, H. Y. (2015). Self-presentation and hiring recommendations in online communities: Lessons from LinkedIn. </a:t>
            </a:r>
            <a:r>
              <a:rPr lang="en-US" sz="2400" i="1" dirty="0"/>
              <a:t>Computers in Human Behavior</a:t>
            </a:r>
            <a:r>
              <a:rPr lang="en-US" sz="2400" dirty="0"/>
              <a:t>, </a:t>
            </a:r>
            <a:r>
              <a:rPr lang="en-US" sz="2400" i="1" dirty="0"/>
              <a:t>48</a:t>
            </a:r>
            <a:r>
              <a:rPr lang="en-US" sz="2400" dirty="0"/>
              <a:t>, 516-524</a:t>
            </a:r>
            <a:r>
              <a:rPr lang="en-US" sz="2400" dirty="0" smtClean="0"/>
              <a:t>.</a:t>
            </a:r>
          </a:p>
          <a:p>
            <a:r>
              <a:rPr lang="en-US" sz="2400" dirty="0" err="1"/>
              <a:t>Pabel</a:t>
            </a:r>
            <a:r>
              <a:rPr lang="en-US" sz="2400" dirty="0"/>
              <a:t>, A., &amp; Pearce, P. L. (2018). Selecting </a:t>
            </a:r>
            <a:r>
              <a:rPr lang="en-US" sz="2400" dirty="0" err="1"/>
              <a:t>humour</a:t>
            </a:r>
            <a:r>
              <a:rPr lang="en-US" sz="2400" dirty="0"/>
              <a:t> in tourism settings–A guide for tourism operators. </a:t>
            </a:r>
            <a:r>
              <a:rPr lang="en-US" sz="2400" i="1" dirty="0"/>
              <a:t>Tourism Management Perspectives</a:t>
            </a:r>
            <a:r>
              <a:rPr lang="en-US" sz="2400" dirty="0"/>
              <a:t>, </a:t>
            </a:r>
            <a:r>
              <a:rPr lang="en-US" sz="2400" i="1" dirty="0"/>
              <a:t>25</a:t>
            </a:r>
            <a:r>
              <a:rPr lang="en-US" sz="2400" dirty="0"/>
              <a:t>, 64-70.</a:t>
            </a:r>
          </a:p>
        </p:txBody>
      </p:sp>
    </p:spTree>
    <p:extLst>
      <p:ext uri="{BB962C8B-B14F-4D97-AF65-F5344CB8AC3E}">
        <p14:creationId xmlns:p14="http://schemas.microsoft.com/office/powerpoint/2010/main" val="12205848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218</TotalTime>
  <Words>432</Words>
  <Application>Microsoft Office PowerPoint</Application>
  <PresentationFormat>On-screen Show (4:3)</PresentationFormat>
  <Paragraphs>48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Apex</vt:lpstr>
      <vt:lpstr>Business Communication skills </vt:lpstr>
      <vt:lpstr>Table of contents</vt:lpstr>
      <vt:lpstr>Business Communication </vt:lpstr>
      <vt:lpstr>Significance of communication skills</vt:lpstr>
      <vt:lpstr>Example of business communication skill</vt:lpstr>
      <vt:lpstr>Why business communication skills are   a necessity </vt:lpstr>
      <vt:lpstr>Valued in the workplace </vt:lpstr>
      <vt:lpstr>Enhancing Career Progression</vt:lpstr>
      <vt:lpstr>Building better Rapport with Customers</vt:lpstr>
      <vt:lpstr>Enhancing an employee or manager’s professional image</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Communication skills</dc:title>
  <dc:creator>mpc</dc:creator>
  <cp:lastModifiedBy>mpc</cp:lastModifiedBy>
  <cp:revision>13</cp:revision>
  <dcterms:created xsi:type="dcterms:W3CDTF">2018-12-02T17:39:27Z</dcterms:created>
  <dcterms:modified xsi:type="dcterms:W3CDTF">2018-12-02T21:17:51Z</dcterms:modified>
</cp:coreProperties>
</file>